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</p:sldMasterIdLst>
  <p:notesMasterIdLst>
    <p:notesMasterId r:id="rId17"/>
  </p:notesMasterIdLst>
  <p:sldIdLst>
    <p:sldId id="256" r:id="rId3"/>
    <p:sldId id="296" r:id="rId4"/>
    <p:sldId id="297" r:id="rId5"/>
    <p:sldId id="299" r:id="rId6"/>
    <p:sldId id="300" r:id="rId7"/>
    <p:sldId id="298" r:id="rId8"/>
    <p:sldId id="308" r:id="rId9"/>
    <p:sldId id="304" r:id="rId10"/>
    <p:sldId id="303" r:id="rId11"/>
    <p:sldId id="301" r:id="rId12"/>
    <p:sldId id="302" r:id="rId13"/>
    <p:sldId id="306" r:id="rId14"/>
    <p:sldId id="307" r:id="rId15"/>
    <p:sldId id="309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887"/>
    <a:srgbClr val="BBAD3D"/>
    <a:srgbClr val="447FBE"/>
    <a:srgbClr val="7EB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1" autoAdjust="0"/>
  </p:normalViewPr>
  <p:slideViewPr>
    <p:cSldViewPr snapToGrid="0" snapToObjects="1">
      <p:cViewPr varScale="1">
        <p:scale>
          <a:sx n="184" d="100"/>
          <a:sy n="184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65F2F-2FBB-40E3-A42A-0B55B770F1B1}" type="datetimeFigureOut">
              <a:rPr lang="en-GB" smtClean="0"/>
              <a:t>14/08/2014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27E68-7C0A-4E60-B61E-9AE280F92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3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1547419"/>
            <a:ext cx="9144000" cy="53319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7EB63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/>
              </a:solidFill>
            </a:endParaRPr>
          </a:p>
        </p:txBody>
      </p:sp>
      <p:pic>
        <p:nvPicPr>
          <p:cNvPr id="15" name="Imagen 14" descr="lwf_logo_parent_txtw_ENG-exp-from-ill@3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89" y="513171"/>
            <a:ext cx="1473276" cy="178879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3624" y="2728142"/>
            <a:ext cx="6793229" cy="1224068"/>
          </a:xfrm>
        </p:spPr>
        <p:txBody>
          <a:bodyPr lIns="0" tIns="0" rIns="0" bIns="0" anchor="t" anchorCtr="0"/>
          <a:lstStyle>
            <a:lvl1pPr algn="l">
              <a:defRPr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3623" y="4350269"/>
            <a:ext cx="6793229" cy="986635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33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87475" y="1600200"/>
            <a:ext cx="3520129" cy="312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23754" y="1600200"/>
            <a:ext cx="3463046" cy="312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163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87475" y="1535113"/>
            <a:ext cx="35586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87475" y="2174875"/>
            <a:ext cx="3558669" cy="2596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26733" y="1535113"/>
            <a:ext cx="35600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26733" y="2174875"/>
            <a:ext cx="3560067" cy="2596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25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14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30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6191" y="273050"/>
            <a:ext cx="2847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57990" y="273050"/>
            <a:ext cx="4328809" cy="45761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86191" y="1435101"/>
            <a:ext cx="2847807" cy="3414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78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98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9B5D-D865-F64C-9F4C-94732CC533B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2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87475" y="274638"/>
            <a:ext cx="7309997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87476" y="1600201"/>
            <a:ext cx="7309997" cy="3191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449C-7293-254B-AF9C-2384BDBEBD42}" type="datetimeFigureOut">
              <a:rPr lang="es-ES" smtClean="0"/>
              <a:t>14/08/2014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5820223"/>
            <a:ext cx="9144000" cy="103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7EB63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noFill/>
              </a:ln>
              <a:solidFill>
                <a:schemeClr val="accent6"/>
              </a:solidFill>
            </a:endParaRPr>
          </a:p>
        </p:txBody>
      </p:sp>
      <p:pic>
        <p:nvPicPr>
          <p:cNvPr id="8" name="Imagen 7" descr="lwf_logo_parent_txtw_ENG-exp-from-ill@300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76" y="4935890"/>
            <a:ext cx="1254040" cy="1522607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EE89B5D-D865-F64C-9F4C-94732CC533BE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945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rgbClr val="447FBE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87475" y="274638"/>
            <a:ext cx="7309997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87476" y="1600201"/>
            <a:ext cx="7309997" cy="3191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EE89B5D-D865-F64C-9F4C-94732CC533B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0" y="5821200"/>
            <a:ext cx="9144000" cy="10368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7EB63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noFill/>
              </a:ln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0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rgbClr val="447FBE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theranworld.org/content/resource-2017-lo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3624" y="2728141"/>
            <a:ext cx="6793229" cy="1741309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+mj-lt"/>
              </a:rPr>
              <a:t>Assembly</a:t>
            </a:r>
            <a:r>
              <a:rPr lang="es-ES" dirty="0" smtClean="0">
                <a:latin typeface="+mj-lt"/>
              </a:rPr>
              <a:t> and </a:t>
            </a:r>
            <a:r>
              <a:rPr lang="es-ES" dirty="0" err="1" smtClean="0">
                <a:latin typeface="+mj-lt"/>
              </a:rPr>
              <a:t>Reformation</a:t>
            </a:r>
            <a:r>
              <a:rPr lang="es-ES" dirty="0" smtClean="0">
                <a:latin typeface="+mj-lt"/>
              </a:rPr>
              <a:t> logo </a:t>
            </a:r>
            <a:r>
              <a:rPr lang="es-ES" dirty="0" err="1" smtClean="0">
                <a:latin typeface="+mj-lt"/>
              </a:rPr>
              <a:t>presentation</a:t>
            </a:r>
            <a:r>
              <a:rPr lang="es-ES" dirty="0" smtClean="0">
                <a:latin typeface="+mj-lt"/>
              </a:rPr>
              <a:t/>
            </a:r>
            <a:br>
              <a:rPr lang="es-ES" dirty="0" smtClean="0">
                <a:latin typeface="+mj-lt"/>
              </a:rPr>
            </a:br>
            <a:r>
              <a:rPr lang="es-ES" dirty="0">
                <a:latin typeface="+mj-lt"/>
              </a:rPr>
              <a:t/>
            </a:r>
            <a:br>
              <a:rPr lang="es-ES" dirty="0">
                <a:latin typeface="+mj-lt"/>
              </a:rPr>
            </a:br>
            <a:r>
              <a:rPr lang="es-ES" dirty="0" smtClean="0">
                <a:latin typeface="+mj-lt"/>
              </a:rPr>
              <a:t/>
            </a:r>
            <a:br>
              <a:rPr lang="es-ES" dirty="0" smtClean="0">
                <a:latin typeface="+mj-lt"/>
              </a:rPr>
            </a:br>
            <a:r>
              <a:rPr lang="es-ES" dirty="0">
                <a:latin typeface="+mj-lt"/>
              </a:rPr>
              <a:t/>
            </a:r>
            <a:br>
              <a:rPr lang="es-ES" dirty="0">
                <a:latin typeface="+mj-lt"/>
              </a:rPr>
            </a:b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Lutheran heritage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61" y="1694204"/>
            <a:ext cx="4508361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88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free to serve</a:t>
            </a:r>
            <a:endParaRPr lang="en-US" dirty="0"/>
          </a:p>
        </p:txBody>
      </p:sp>
      <p:pic>
        <p:nvPicPr>
          <p:cNvPr id="1026" name="73a56b4f-8a43-41c7-902f-a21fcae77b75" descr="3D1E5A2E-2733-4247-95CC-987E6FA3DCD1@q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179" y="1261885"/>
            <a:ext cx="4565502" cy="32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95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Reformation Logo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4313" y="1337771"/>
            <a:ext cx="3310897" cy="336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43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Assembly Logo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2663" y="1600200"/>
            <a:ext cx="2900061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3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476" y="811850"/>
            <a:ext cx="7309997" cy="39798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more information please visit</a:t>
            </a:r>
          </a:p>
          <a:p>
            <a:pPr marL="0" indent="0">
              <a:buNone/>
            </a:pPr>
            <a:endParaRPr lang="en-US" sz="1800" dirty="0" smtClean="0">
              <a:hlinkClick r:id="rId2"/>
            </a:endParaRP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www.lutheranworld.org/content/resource-2017-logo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Or contact Head of Communications Heidi Martinussen at hpm@lutheranworld.org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59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develop the logo/s we considered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new LWF visual identity was launched in 2013</a:t>
            </a:r>
          </a:p>
          <a:p>
            <a:pPr lvl="2"/>
            <a:r>
              <a:rPr lang="en-US" dirty="0" smtClean="0"/>
              <a:t>There is a need for recognition with the global logo</a:t>
            </a:r>
          </a:p>
          <a:p>
            <a:r>
              <a:rPr lang="en-US" dirty="0" smtClean="0"/>
              <a:t>The Assembly 2017 coincides with the Reformation Anniversary</a:t>
            </a:r>
          </a:p>
          <a:p>
            <a:pPr lvl="2"/>
            <a:r>
              <a:rPr lang="en-US" dirty="0" smtClean="0"/>
              <a:t>There is a need for a joint look and feel</a:t>
            </a:r>
          </a:p>
          <a:p>
            <a:r>
              <a:rPr lang="en-US" dirty="0" smtClean="0"/>
              <a:t>The Reformation is a global citizen – the Assembly is in Windhoek</a:t>
            </a:r>
          </a:p>
          <a:p>
            <a:pPr lvl="2"/>
            <a:r>
              <a:rPr lang="en-US" dirty="0" smtClean="0"/>
              <a:t>There is a need for a regional and local recognition/flavor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3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want to visually express with the Assembly and Reformation logo?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476" y="1897166"/>
            <a:ext cx="7309997" cy="289449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The theological foundation as expressed in the theme: Liberated by God’s grace</a:t>
            </a:r>
          </a:p>
          <a:p>
            <a:pPr marL="514350" indent="-514350">
              <a:buAutoNum type="arabicParenR"/>
            </a:pPr>
            <a:r>
              <a:rPr lang="en-US" dirty="0" smtClean="0"/>
              <a:t>Visual recognition with the LWF global logo and a visual link to </a:t>
            </a:r>
            <a:r>
              <a:rPr lang="en-US" dirty="0"/>
              <a:t>our </a:t>
            </a:r>
            <a:r>
              <a:rPr lang="en-US" dirty="0" smtClean="0"/>
              <a:t>history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global and regional perspective of our communion, of the Reformation and of the Assembly being in Namibia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Theological foundation - Liberated by God’s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could be visually expressed through theological emblems such as</a:t>
            </a:r>
          </a:p>
          <a:p>
            <a:pPr lvl="1"/>
            <a:r>
              <a:rPr lang="en-US" dirty="0" smtClean="0"/>
              <a:t>The dove; God’s covenant</a:t>
            </a:r>
          </a:p>
          <a:p>
            <a:pPr lvl="1"/>
            <a:r>
              <a:rPr lang="en-US" dirty="0" smtClean="0"/>
              <a:t>The cross; God’s grace</a:t>
            </a:r>
          </a:p>
          <a:p>
            <a:pPr lvl="1"/>
            <a:r>
              <a:rPr lang="en-US" dirty="0" smtClean="0"/>
              <a:t>Hands up-lifted; </a:t>
            </a:r>
            <a:r>
              <a:rPr lang="en-US" dirty="0" err="1" smtClean="0"/>
              <a:t>wo</a:t>
            </a:r>
            <a:r>
              <a:rPr lang="en-US" dirty="0" smtClean="0"/>
              <a:t>/men freed to 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4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Recognition and Link to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476" y="1600201"/>
            <a:ext cx="7309997" cy="27048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Colors and emblems in the Assembly and Reformation logo resemble those of the LWF global logo</a:t>
            </a:r>
          </a:p>
          <a:p>
            <a:r>
              <a:rPr lang="en-US" dirty="0" smtClean="0"/>
              <a:t>Elements from previous assembly logos are integrated (2003 in Winnipeg, 2010 in Stuttgart)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" t="3706" r="6327" b="29172"/>
          <a:stretch/>
        </p:blipFill>
        <p:spPr bwMode="auto">
          <a:xfrm>
            <a:off x="6067386" y="4305033"/>
            <a:ext cx="1256360" cy="135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67" y="4539864"/>
            <a:ext cx="10953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8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Global and Regional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global and regional perspectives are visually expressed through</a:t>
            </a:r>
          </a:p>
          <a:p>
            <a:r>
              <a:rPr lang="en-US" dirty="0" smtClean="0"/>
              <a:t>Colors (the Namibian flag, sea, desert and grassland)</a:t>
            </a:r>
          </a:p>
          <a:p>
            <a:r>
              <a:rPr lang="en-US" dirty="0" smtClean="0"/>
              <a:t>The Luther rose (our global Lutheran heritage)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3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The different elements of the logo and what they express can be summed up as follows: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013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grace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0" t="12584" r="25384" b="19648"/>
          <a:stretch/>
        </p:blipFill>
        <p:spPr bwMode="auto">
          <a:xfrm>
            <a:off x="2256091" y="1187982"/>
            <a:ext cx="3717420" cy="361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84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covenant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227" y="1480559"/>
            <a:ext cx="4508361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518253"/>
      </p:ext>
    </p:extLst>
  </p:cSld>
  <p:clrMapOvr>
    <a:masterClrMapping/>
  </p:clrMapOvr>
</p:sld>
</file>

<file path=ppt/theme/theme1.xml><?xml version="1.0" encoding="utf-8"?>
<a:theme xmlns:a="http://schemas.openxmlformats.org/drawingml/2006/main" name="LWF Presentation Template">
  <a:themeElements>
    <a:clrScheme name="LWF Corporate2013">
      <a:dk1>
        <a:srgbClr val="383F42"/>
      </a:dk1>
      <a:lt1>
        <a:sysClr val="window" lastClr="FFFFFF"/>
      </a:lt1>
      <a:dk2>
        <a:srgbClr val="4D91CB"/>
      </a:dk2>
      <a:lt2>
        <a:srgbClr val="CEC33A"/>
      </a:lt2>
      <a:accent1>
        <a:srgbClr val="383F42"/>
      </a:accent1>
      <a:accent2>
        <a:srgbClr val="447FBE"/>
      </a:accent2>
      <a:accent3>
        <a:srgbClr val="79AD37"/>
      </a:accent3>
      <a:accent4>
        <a:srgbClr val="804074"/>
      </a:accent4>
      <a:accent5>
        <a:srgbClr val="95774D"/>
      </a:accent5>
      <a:accent6>
        <a:srgbClr val="E37326"/>
      </a:accent6>
      <a:hlink>
        <a:srgbClr val="383F42"/>
      </a:hlink>
      <a:folHlink>
        <a:srgbClr val="804074"/>
      </a:folHlink>
    </a:clrScheme>
    <a:fontScheme name="LW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LWF Presentation Template">
  <a:themeElements>
    <a:clrScheme name="LWF Corporate2013">
      <a:dk1>
        <a:srgbClr val="383F42"/>
      </a:dk1>
      <a:lt1>
        <a:sysClr val="window" lastClr="FFFFFF"/>
      </a:lt1>
      <a:dk2>
        <a:srgbClr val="4D91CB"/>
      </a:dk2>
      <a:lt2>
        <a:srgbClr val="CEC33A"/>
      </a:lt2>
      <a:accent1>
        <a:srgbClr val="383F42"/>
      </a:accent1>
      <a:accent2>
        <a:srgbClr val="447FBE"/>
      </a:accent2>
      <a:accent3>
        <a:srgbClr val="79AD37"/>
      </a:accent3>
      <a:accent4>
        <a:srgbClr val="804074"/>
      </a:accent4>
      <a:accent5>
        <a:srgbClr val="95774D"/>
      </a:accent5>
      <a:accent6>
        <a:srgbClr val="E37326"/>
      </a:accent6>
      <a:hlink>
        <a:srgbClr val="383F42"/>
      </a:hlink>
      <a:folHlink>
        <a:srgbClr val="804074"/>
      </a:folHlink>
    </a:clrScheme>
    <a:fontScheme name="LW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LWF Presentation Template</Template>
  <TotalTime>819</TotalTime>
  <Words>293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LWF Presentation Template</vt:lpstr>
      <vt:lpstr>1_LWF Presentation Template</vt:lpstr>
      <vt:lpstr>Assembly and Reformation logo presentation    </vt:lpstr>
      <vt:lpstr>To develop the logo/s we considered that </vt:lpstr>
      <vt:lpstr>What do we want to visually express with the Assembly and Reformation logo?</vt:lpstr>
      <vt:lpstr>1) Theological foundation - Liberated by God’s grace</vt:lpstr>
      <vt:lpstr>2) Recognition and Link to History</vt:lpstr>
      <vt:lpstr>3) Global and Regional Perspective</vt:lpstr>
      <vt:lpstr>PowerPoint Presentation</vt:lpstr>
      <vt:lpstr>God’s grace</vt:lpstr>
      <vt:lpstr>God’s covenant</vt:lpstr>
      <vt:lpstr>Our Lutheran heritage</vt:lpstr>
      <vt:lpstr>Set free to serve</vt:lpstr>
      <vt:lpstr>The Reformation Logo</vt:lpstr>
      <vt:lpstr>The Assembly Logo</vt:lpstr>
      <vt:lpstr>PowerPoint Presentation</vt:lpstr>
    </vt:vector>
  </TitlesOfParts>
  <Company>Lutheran World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ecucenter</dc:creator>
  <cp:lastModifiedBy>Stéphane Gallay</cp:lastModifiedBy>
  <cp:revision>75</cp:revision>
  <dcterms:created xsi:type="dcterms:W3CDTF">2013-05-22T08:11:56Z</dcterms:created>
  <dcterms:modified xsi:type="dcterms:W3CDTF">2014-08-14T13:20:40Z</dcterms:modified>
</cp:coreProperties>
</file>